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2"/>
  </p:sldMasterIdLst>
  <p:notesMasterIdLst>
    <p:notesMasterId r:id="rId25"/>
  </p:notesMasterIdLst>
  <p:sldIdLst>
    <p:sldId id="5183" r:id="rId3"/>
    <p:sldId id="5230" r:id="rId4"/>
    <p:sldId id="339" r:id="rId5"/>
    <p:sldId id="342" r:id="rId6"/>
    <p:sldId id="343" r:id="rId7"/>
    <p:sldId id="344" r:id="rId8"/>
    <p:sldId id="5233" r:id="rId9"/>
    <p:sldId id="5244" r:id="rId10"/>
    <p:sldId id="5264" r:id="rId11"/>
    <p:sldId id="5235" r:id="rId12"/>
    <p:sldId id="364" r:id="rId13"/>
    <p:sldId id="365" r:id="rId14"/>
    <p:sldId id="5234" r:id="rId15"/>
    <p:sldId id="5248" r:id="rId16"/>
    <p:sldId id="5249" r:id="rId17"/>
    <p:sldId id="5236" r:id="rId18"/>
    <p:sldId id="5254" r:id="rId19"/>
    <p:sldId id="5259" r:id="rId20"/>
    <p:sldId id="5261" r:id="rId21"/>
    <p:sldId id="5265" r:id="rId22"/>
    <p:sldId id="5260" r:id="rId23"/>
    <p:sldId id="306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4">
          <p15:clr>
            <a:srgbClr val="A4A3A4"/>
          </p15:clr>
        </p15:guide>
        <p15:guide id="2" pos="37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3E4A"/>
    <a:srgbClr val="EC4040"/>
    <a:srgbClr val="FF5D5D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7" autoAdjust="0"/>
    <p:restoredTop sz="95257" autoAdjust="0"/>
  </p:normalViewPr>
  <p:slideViewPr>
    <p:cSldViewPr snapToGrid="0" showGuides="1">
      <p:cViewPr varScale="1">
        <p:scale>
          <a:sx n="59" d="100"/>
          <a:sy n="59" d="100"/>
        </p:scale>
        <p:origin x="996" y="52"/>
      </p:cViewPr>
      <p:guideLst>
        <p:guide orient="horz" pos="2204"/>
        <p:guide pos="378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BAD14-735A-4012-9A61-C9BD61D9E22C}" type="datetimeFigureOut">
              <a:rPr lang="id-ID" smtClean="0"/>
              <a:t>25/08/2022</a:t>
            </a:fld>
            <a:endParaRPr lang="id-ID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id-ID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FB5D9-A741-4629-9787-7BCEC8B02DD4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FB5D9-A741-4629-9787-7BCEC8B02DD4}" type="slidenum">
              <a:rPr lang="id-ID" smtClean="0"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09180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FB5D9-A741-4629-9787-7BCEC8B02DD4}" type="slidenum">
              <a:rPr lang="id-ID" smtClean="0"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91406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id-ID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id-ID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7274-9A4C-48C1-93C7-2D260CB5F5EB}" type="datetimeFigureOut">
              <a:rPr lang="id-ID" smtClean="0"/>
              <a:t>25/08/2022</a:t>
            </a:fld>
            <a:endParaRPr lang="id-ID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B7E0-F978-466E-B064-58CAC467EE0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id-ID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id-ID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7274-9A4C-48C1-93C7-2D260CB5F5EB}" type="datetimeFigureOut">
              <a:rPr lang="id-ID" smtClean="0"/>
              <a:t>25/08/2022</a:t>
            </a:fld>
            <a:endParaRPr lang="id-ID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B7E0-F978-466E-B064-58CAC467EE0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id-ID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id-ID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7274-9A4C-48C1-93C7-2D260CB5F5EB}" type="datetimeFigureOut">
              <a:rPr lang="id-ID" smtClean="0"/>
              <a:t>25/08/2022</a:t>
            </a:fld>
            <a:endParaRPr lang="id-ID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B7E0-F978-466E-B064-58CAC467EE0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6327" y="258619"/>
            <a:ext cx="11735552" cy="1117600"/>
          </a:xfrm>
        </p:spPr>
        <p:txBody>
          <a:bodyPr>
            <a:noAutofit/>
          </a:bodyPr>
          <a:lstStyle>
            <a:lvl1pPr algn="ctr">
              <a:defRPr b="1">
                <a:solidFill>
                  <a:srgbClr val="D73E4A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占位符 1"/>
          <p:cNvSpPr>
            <a:spLocks noGrp="1"/>
          </p:cNvSpPr>
          <p:nvPr>
            <p:ph type="title"/>
          </p:nvPr>
        </p:nvSpPr>
        <p:spPr>
          <a:xfrm>
            <a:off x="143339" y="212643"/>
            <a:ext cx="11809312" cy="657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 b="1">
                <a:solidFill>
                  <a:srgbClr val="EA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2022/8/25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2022/8/25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id-ID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id-ID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7274-9A4C-48C1-93C7-2D260CB5F5EB}" type="datetimeFigureOut">
              <a:rPr lang="id-ID" smtClean="0"/>
              <a:t>25/08/2022</a:t>
            </a:fld>
            <a:endParaRPr lang="id-ID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B7E0-F978-466E-B064-58CAC467EE0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2022/8/25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2022/8/25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id-ID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7274-9A4C-48C1-93C7-2D260CB5F5EB}" type="datetimeFigureOut">
              <a:rPr lang="id-ID" smtClean="0"/>
              <a:t>25/08/2022</a:t>
            </a:fld>
            <a:endParaRPr lang="id-ID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B7E0-F978-466E-B064-58CAC467EE0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id-ID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id-ID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id-ID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7274-9A4C-48C1-93C7-2D260CB5F5EB}" type="datetimeFigureOut">
              <a:rPr lang="id-ID" smtClean="0"/>
              <a:t>25/08/2022</a:t>
            </a:fld>
            <a:endParaRPr lang="id-ID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B7E0-F978-466E-B064-58CAC467EE0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id-ID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id-ID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id-ID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7274-9A4C-48C1-93C7-2D260CB5F5EB}" type="datetimeFigureOut">
              <a:rPr lang="id-ID" smtClean="0"/>
              <a:t>25/08/2022</a:t>
            </a:fld>
            <a:endParaRPr lang="id-ID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B7E0-F978-466E-B064-58CAC467EE0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id-ID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7274-9A4C-48C1-93C7-2D260CB5F5EB}" type="datetimeFigureOut">
              <a:rPr lang="id-ID" smtClean="0"/>
              <a:t>25/08/2022</a:t>
            </a:fld>
            <a:endParaRPr lang="id-ID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B7E0-F978-466E-B064-58CAC467EE0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7274-9A4C-48C1-93C7-2D260CB5F5EB}" type="datetimeFigureOut">
              <a:rPr lang="id-ID" smtClean="0"/>
              <a:t>25/08/2022</a:t>
            </a:fld>
            <a:endParaRPr lang="id-ID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B7E0-F978-466E-B064-58CAC467EE0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id-ID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id-ID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7274-9A4C-48C1-93C7-2D260CB5F5EB}" type="datetimeFigureOut">
              <a:rPr lang="id-ID" smtClean="0"/>
              <a:t>25/08/2022</a:t>
            </a:fld>
            <a:endParaRPr lang="id-ID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B7E0-F978-466E-B064-58CAC467EE0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id-ID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7274-9A4C-48C1-93C7-2D260CB5F5EB}" type="datetimeFigureOut">
              <a:rPr lang="id-ID" smtClean="0"/>
              <a:t>25/08/2022</a:t>
            </a:fld>
            <a:endParaRPr lang="id-ID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B7E0-F978-466E-B064-58CAC467EE0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id-ID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id-ID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07274-9A4C-48C1-93C7-2D260CB5F5EB}" type="datetimeFigureOut">
              <a:rPr lang="id-ID" smtClean="0"/>
              <a:t>25/08/2022</a:t>
            </a:fld>
            <a:endParaRPr lang="id-ID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0B7E0-F978-466E-B064-58CAC467EE0A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t>2022/8/25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37" y="332656"/>
            <a:ext cx="1602234" cy="26922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-6764" y="1918053"/>
            <a:ext cx="121919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spc="-300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机构管理员</a:t>
            </a:r>
            <a:endParaRPr lang="en-US" altLang="zh-CN" sz="6600" spc="-300" dirty="0">
              <a:solidFill>
                <a:schemeClr val="bg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ctr"/>
            <a:r>
              <a:rPr lang="zh-CN" altLang="en-US" sz="6600" spc="-300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操作指南</a:t>
            </a:r>
            <a:endParaRPr lang="en-US" altLang="zh-CN" sz="6600" spc="-300" dirty="0">
              <a:solidFill>
                <a:schemeClr val="bg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517640" y="1206935"/>
            <a:ext cx="3865766" cy="4785093"/>
            <a:chOff x="3055626" y="571743"/>
            <a:chExt cx="2497910" cy="3091944"/>
          </a:xfrm>
        </p:grpSpPr>
        <p:sp>
          <p:nvSpPr>
            <p:cNvPr id="2" name="矩形: 圆角 9"/>
            <p:cNvSpPr/>
            <p:nvPr/>
          </p:nvSpPr>
          <p:spPr>
            <a:xfrm rot="2700000" flipV="1">
              <a:off x="3768285" y="571743"/>
              <a:ext cx="1785251" cy="1785251"/>
            </a:xfrm>
            <a:prstGeom prst="roundRect">
              <a:avLst>
                <a:gd name="adj" fmla="val 29727"/>
              </a:avLst>
            </a:prstGeom>
            <a:noFill/>
            <a:ln>
              <a:solidFill>
                <a:srgbClr val="FCD4D4"/>
              </a:solidFill>
            </a:ln>
            <a:effectLst>
              <a:outerShdw blurRad="381000" sx="102000" sy="102000" algn="ctr" rotWithShape="0">
                <a:srgbClr val="E0EDFD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矩形: 圆角 10"/>
            <p:cNvSpPr/>
            <p:nvPr/>
          </p:nvSpPr>
          <p:spPr>
            <a:xfrm rot="2700000" flipV="1">
              <a:off x="3391961" y="1607901"/>
              <a:ext cx="893066" cy="893066"/>
            </a:xfrm>
            <a:prstGeom prst="roundRect">
              <a:avLst>
                <a:gd name="adj" fmla="val 29727"/>
              </a:avLst>
            </a:prstGeom>
            <a:noFill/>
            <a:ln>
              <a:solidFill>
                <a:srgbClr val="FCD4D4"/>
              </a:solidFill>
            </a:ln>
            <a:effectLst>
              <a:outerShdw blurRad="381000" sx="102000" sy="102000" algn="ctr" rotWithShape="0">
                <a:srgbClr val="E0EDFD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矩形: 圆角 11"/>
            <p:cNvSpPr/>
            <p:nvPr/>
          </p:nvSpPr>
          <p:spPr>
            <a:xfrm rot="2700000" flipV="1">
              <a:off x="3055626" y="1611656"/>
              <a:ext cx="494296" cy="494296"/>
            </a:xfrm>
            <a:prstGeom prst="roundRect">
              <a:avLst>
                <a:gd name="adj" fmla="val 29727"/>
              </a:avLst>
            </a:prstGeom>
            <a:noFill/>
            <a:ln>
              <a:solidFill>
                <a:srgbClr val="FCD4D4"/>
              </a:solidFill>
            </a:ln>
            <a:effectLst>
              <a:outerShdw blurRad="381000" sx="102000" sy="102000" algn="ctr" rotWithShape="0">
                <a:srgbClr val="E0EDFD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矩形: 圆角 12"/>
            <p:cNvSpPr/>
            <p:nvPr/>
          </p:nvSpPr>
          <p:spPr>
            <a:xfrm rot="2700000" flipV="1">
              <a:off x="3353577" y="2480617"/>
              <a:ext cx="969834" cy="969834"/>
            </a:xfrm>
            <a:prstGeom prst="roundRect">
              <a:avLst>
                <a:gd name="adj" fmla="val 29727"/>
              </a:avLst>
            </a:prstGeom>
            <a:noFill/>
            <a:ln>
              <a:solidFill>
                <a:srgbClr val="FCD4D4"/>
              </a:solidFill>
            </a:ln>
            <a:effectLst>
              <a:outerShdw blurRad="381000" sx="102000" sy="102000" algn="ctr" rotWithShape="0">
                <a:srgbClr val="E0EDFD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矩形: 圆角 13"/>
            <p:cNvSpPr/>
            <p:nvPr/>
          </p:nvSpPr>
          <p:spPr>
            <a:xfrm rot="2700000" flipV="1">
              <a:off x="3964262" y="3085318"/>
              <a:ext cx="578369" cy="578369"/>
            </a:xfrm>
            <a:prstGeom prst="roundRect">
              <a:avLst>
                <a:gd name="adj" fmla="val 29727"/>
              </a:avLst>
            </a:prstGeom>
            <a:noFill/>
            <a:ln>
              <a:solidFill>
                <a:srgbClr val="FCD4D4"/>
              </a:solidFill>
            </a:ln>
            <a:effectLst>
              <a:outerShdw blurRad="381000" sx="102000" sy="102000" algn="ctr" rotWithShape="0">
                <a:srgbClr val="E0EDFD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8" name="矩形: 圆角 2"/>
          <p:cNvSpPr/>
          <p:nvPr/>
        </p:nvSpPr>
        <p:spPr>
          <a:xfrm rot="2700000" flipV="1">
            <a:off x="10657840" y="-183887"/>
            <a:ext cx="2359660" cy="2411730"/>
          </a:xfrm>
          <a:prstGeom prst="roundRect">
            <a:avLst>
              <a:gd name="adj" fmla="val 29727"/>
            </a:avLst>
          </a:prstGeom>
          <a:solidFill>
            <a:srgbClr val="D73D4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43045" y="3147604"/>
            <a:ext cx="6320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如何设置</a:t>
            </a: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/</a:t>
            </a: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重置密码？</a:t>
            </a:r>
          </a:p>
        </p:txBody>
      </p:sp>
      <p:sp>
        <p:nvSpPr>
          <p:cNvPr id="17" name="矩形 16"/>
          <p:cNvSpPr/>
          <p:nvPr/>
        </p:nvSpPr>
        <p:spPr>
          <a:xfrm>
            <a:off x="11455400" y="166370"/>
            <a:ext cx="5035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操作说明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-1270" y="1027430"/>
            <a:ext cx="12193270" cy="5942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397510" y="227330"/>
            <a:ext cx="5281930" cy="65786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zh-CN" altLang="en-US" sz="34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设置默认密码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90471" y="2163062"/>
            <a:ext cx="2489835" cy="3044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1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设置默认密码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24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管理员在设置中可以为成员设置初始密码，新创建好账号后首次登录就要使用该密码，非新用户用原密码登录</a:t>
            </a: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816AD07-8F9C-8F4F-B6DD-BDB7D6C42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243" y="1335957"/>
            <a:ext cx="9247146" cy="480966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-1270" y="1027430"/>
            <a:ext cx="12193270" cy="5942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397510" y="227330"/>
            <a:ext cx="5281930" cy="65786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zh-CN" altLang="en-US" sz="34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重置密码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87817" y="2556851"/>
            <a:ext cx="5391623" cy="1890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2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重置密码界面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24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通讯录→选择部门成员，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可单个、批量重置密码，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点击后密码会被重置为初始密码。</a:t>
            </a: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8000E2D-1BCB-95C3-2FB2-183638715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6390" y="1658008"/>
            <a:ext cx="8185610" cy="445571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517640" y="1206935"/>
            <a:ext cx="3865766" cy="4785093"/>
            <a:chOff x="3055626" y="571743"/>
            <a:chExt cx="2497910" cy="3091944"/>
          </a:xfrm>
        </p:grpSpPr>
        <p:sp>
          <p:nvSpPr>
            <p:cNvPr id="2" name="矩形: 圆角 9"/>
            <p:cNvSpPr/>
            <p:nvPr/>
          </p:nvSpPr>
          <p:spPr>
            <a:xfrm rot="2700000" flipV="1">
              <a:off x="3768285" y="571743"/>
              <a:ext cx="1785251" cy="1785251"/>
            </a:xfrm>
            <a:prstGeom prst="roundRect">
              <a:avLst>
                <a:gd name="adj" fmla="val 29727"/>
              </a:avLst>
            </a:prstGeom>
            <a:noFill/>
            <a:ln>
              <a:solidFill>
                <a:srgbClr val="FCD4D4"/>
              </a:solidFill>
            </a:ln>
            <a:effectLst>
              <a:outerShdw blurRad="381000" sx="102000" sy="102000" algn="ctr" rotWithShape="0">
                <a:srgbClr val="E0EDFD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矩形: 圆角 10"/>
            <p:cNvSpPr/>
            <p:nvPr/>
          </p:nvSpPr>
          <p:spPr>
            <a:xfrm rot="2700000" flipV="1">
              <a:off x="3391961" y="1607901"/>
              <a:ext cx="893066" cy="893066"/>
            </a:xfrm>
            <a:prstGeom prst="roundRect">
              <a:avLst>
                <a:gd name="adj" fmla="val 29727"/>
              </a:avLst>
            </a:prstGeom>
            <a:noFill/>
            <a:ln>
              <a:solidFill>
                <a:srgbClr val="FCD4D4"/>
              </a:solidFill>
            </a:ln>
            <a:effectLst>
              <a:outerShdw blurRad="381000" sx="102000" sy="102000" algn="ctr" rotWithShape="0">
                <a:srgbClr val="E0EDFD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矩形: 圆角 11"/>
            <p:cNvSpPr/>
            <p:nvPr/>
          </p:nvSpPr>
          <p:spPr>
            <a:xfrm rot="2700000" flipV="1">
              <a:off x="3055626" y="1611656"/>
              <a:ext cx="494296" cy="494296"/>
            </a:xfrm>
            <a:prstGeom prst="roundRect">
              <a:avLst>
                <a:gd name="adj" fmla="val 29727"/>
              </a:avLst>
            </a:prstGeom>
            <a:noFill/>
            <a:ln>
              <a:solidFill>
                <a:srgbClr val="FCD4D4"/>
              </a:solidFill>
            </a:ln>
            <a:effectLst>
              <a:outerShdw blurRad="381000" sx="102000" sy="102000" algn="ctr" rotWithShape="0">
                <a:srgbClr val="E0EDFD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矩形: 圆角 12"/>
            <p:cNvSpPr/>
            <p:nvPr/>
          </p:nvSpPr>
          <p:spPr>
            <a:xfrm rot="2700000" flipV="1">
              <a:off x="3353577" y="2480617"/>
              <a:ext cx="969834" cy="969834"/>
            </a:xfrm>
            <a:prstGeom prst="roundRect">
              <a:avLst>
                <a:gd name="adj" fmla="val 29727"/>
              </a:avLst>
            </a:prstGeom>
            <a:noFill/>
            <a:ln>
              <a:solidFill>
                <a:srgbClr val="FCD4D4"/>
              </a:solidFill>
            </a:ln>
            <a:effectLst>
              <a:outerShdw blurRad="381000" sx="102000" sy="102000" algn="ctr" rotWithShape="0">
                <a:srgbClr val="E0EDFD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矩形: 圆角 13"/>
            <p:cNvSpPr/>
            <p:nvPr/>
          </p:nvSpPr>
          <p:spPr>
            <a:xfrm rot="2700000" flipV="1">
              <a:off x="3964262" y="3085318"/>
              <a:ext cx="578369" cy="578369"/>
            </a:xfrm>
            <a:prstGeom prst="roundRect">
              <a:avLst>
                <a:gd name="adj" fmla="val 29727"/>
              </a:avLst>
            </a:prstGeom>
            <a:noFill/>
            <a:ln>
              <a:solidFill>
                <a:srgbClr val="FCD4D4"/>
              </a:solidFill>
            </a:ln>
            <a:effectLst>
              <a:outerShdw blurRad="381000" sx="102000" sy="102000" algn="ctr" rotWithShape="0">
                <a:srgbClr val="E0EDFD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8" name="矩形: 圆角 2"/>
          <p:cNvSpPr/>
          <p:nvPr/>
        </p:nvSpPr>
        <p:spPr>
          <a:xfrm rot="2700000" flipV="1">
            <a:off x="10657840" y="-183887"/>
            <a:ext cx="2359660" cy="2411730"/>
          </a:xfrm>
          <a:prstGeom prst="roundRect">
            <a:avLst>
              <a:gd name="adj" fmla="val 29727"/>
            </a:avLst>
          </a:prstGeom>
          <a:solidFill>
            <a:srgbClr val="D73D4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43045" y="3147604"/>
            <a:ext cx="6320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如何分配管理权限？</a:t>
            </a:r>
          </a:p>
        </p:txBody>
      </p:sp>
      <p:sp>
        <p:nvSpPr>
          <p:cNvPr id="17" name="矩形 16"/>
          <p:cNvSpPr/>
          <p:nvPr/>
        </p:nvSpPr>
        <p:spPr>
          <a:xfrm>
            <a:off x="11455400" y="166370"/>
            <a:ext cx="5035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操作说明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-1270" y="1027430"/>
            <a:ext cx="12193270" cy="5942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397510" y="227330"/>
            <a:ext cx="5281930" cy="65786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zh-CN" altLang="en-US" sz="34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管理权限分配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70121" y="3001212"/>
            <a:ext cx="34449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设置管理员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24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设置→权限管理→添加子管理员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并可对管理员权限和账号做管理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5D0846F-9B16-A1FD-C668-F996158A9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099" y="2113393"/>
            <a:ext cx="8654901" cy="393786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07908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-1270" y="1016797"/>
            <a:ext cx="12193270" cy="5942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397510" y="227330"/>
            <a:ext cx="5281930" cy="65786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zh-CN" altLang="en-US" sz="34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管理权限分配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56850" y="2963885"/>
            <a:ext cx="2781625" cy="2028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设置管理员权限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24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在添加子管理员时可以选择部分或全部权限赋予子管理员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5587765-C440-90E2-4E48-A11C9D487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4563" y="3915546"/>
            <a:ext cx="4807437" cy="290527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766E206-89DD-34B1-5884-9DD250C5F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8385" y="1039768"/>
            <a:ext cx="5034620" cy="28634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53538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517640" y="1206935"/>
            <a:ext cx="3865766" cy="4785093"/>
            <a:chOff x="3055626" y="571743"/>
            <a:chExt cx="2497910" cy="3091944"/>
          </a:xfrm>
        </p:grpSpPr>
        <p:sp>
          <p:nvSpPr>
            <p:cNvPr id="2" name="矩形: 圆角 9"/>
            <p:cNvSpPr/>
            <p:nvPr/>
          </p:nvSpPr>
          <p:spPr>
            <a:xfrm rot="2700000" flipV="1">
              <a:off x="3768285" y="571743"/>
              <a:ext cx="1785251" cy="1785251"/>
            </a:xfrm>
            <a:prstGeom prst="roundRect">
              <a:avLst>
                <a:gd name="adj" fmla="val 29727"/>
              </a:avLst>
            </a:prstGeom>
            <a:noFill/>
            <a:ln>
              <a:solidFill>
                <a:srgbClr val="FCD4D4"/>
              </a:solidFill>
            </a:ln>
            <a:effectLst>
              <a:outerShdw blurRad="381000" sx="102000" sy="102000" algn="ctr" rotWithShape="0">
                <a:srgbClr val="E0EDFD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矩形: 圆角 10"/>
            <p:cNvSpPr/>
            <p:nvPr/>
          </p:nvSpPr>
          <p:spPr>
            <a:xfrm rot="2700000" flipV="1">
              <a:off x="3391961" y="1607901"/>
              <a:ext cx="893066" cy="893066"/>
            </a:xfrm>
            <a:prstGeom prst="roundRect">
              <a:avLst>
                <a:gd name="adj" fmla="val 29727"/>
              </a:avLst>
            </a:prstGeom>
            <a:noFill/>
            <a:ln>
              <a:solidFill>
                <a:srgbClr val="FCD4D4"/>
              </a:solidFill>
            </a:ln>
            <a:effectLst>
              <a:outerShdw blurRad="381000" sx="102000" sy="102000" algn="ctr" rotWithShape="0">
                <a:srgbClr val="E0EDFD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矩形: 圆角 11"/>
            <p:cNvSpPr/>
            <p:nvPr/>
          </p:nvSpPr>
          <p:spPr>
            <a:xfrm rot="2700000" flipV="1">
              <a:off x="3055626" y="1611656"/>
              <a:ext cx="494296" cy="494296"/>
            </a:xfrm>
            <a:prstGeom prst="roundRect">
              <a:avLst>
                <a:gd name="adj" fmla="val 29727"/>
              </a:avLst>
            </a:prstGeom>
            <a:noFill/>
            <a:ln>
              <a:solidFill>
                <a:srgbClr val="FCD4D4"/>
              </a:solidFill>
            </a:ln>
            <a:effectLst>
              <a:outerShdw blurRad="381000" sx="102000" sy="102000" algn="ctr" rotWithShape="0">
                <a:srgbClr val="E0EDFD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矩形: 圆角 12"/>
            <p:cNvSpPr/>
            <p:nvPr/>
          </p:nvSpPr>
          <p:spPr>
            <a:xfrm rot="2700000" flipV="1">
              <a:off x="3353577" y="2480617"/>
              <a:ext cx="969834" cy="969834"/>
            </a:xfrm>
            <a:prstGeom prst="roundRect">
              <a:avLst>
                <a:gd name="adj" fmla="val 29727"/>
              </a:avLst>
            </a:prstGeom>
            <a:noFill/>
            <a:ln>
              <a:solidFill>
                <a:srgbClr val="FCD4D4"/>
              </a:solidFill>
            </a:ln>
            <a:effectLst>
              <a:outerShdw blurRad="381000" sx="102000" sy="102000" algn="ctr" rotWithShape="0">
                <a:srgbClr val="E0EDFD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矩形: 圆角 13"/>
            <p:cNvSpPr/>
            <p:nvPr/>
          </p:nvSpPr>
          <p:spPr>
            <a:xfrm rot="2700000" flipV="1">
              <a:off x="3964262" y="3085318"/>
              <a:ext cx="578369" cy="578369"/>
            </a:xfrm>
            <a:prstGeom prst="roundRect">
              <a:avLst>
                <a:gd name="adj" fmla="val 29727"/>
              </a:avLst>
            </a:prstGeom>
            <a:noFill/>
            <a:ln>
              <a:solidFill>
                <a:srgbClr val="FCD4D4"/>
              </a:solidFill>
            </a:ln>
            <a:effectLst>
              <a:outerShdw blurRad="381000" sx="102000" sy="102000" algn="ctr" rotWithShape="0">
                <a:srgbClr val="E0EDFD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8" name="矩形: 圆角 2"/>
          <p:cNvSpPr/>
          <p:nvPr/>
        </p:nvSpPr>
        <p:spPr>
          <a:xfrm rot="2700000" flipV="1">
            <a:off x="10657840" y="-183887"/>
            <a:ext cx="2359660" cy="2411730"/>
          </a:xfrm>
          <a:prstGeom prst="roundRect">
            <a:avLst>
              <a:gd name="adj" fmla="val 29727"/>
            </a:avLst>
          </a:prstGeom>
          <a:solidFill>
            <a:srgbClr val="D73D4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43045" y="3147604"/>
            <a:ext cx="6320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如何进行机构门户管理？</a:t>
            </a:r>
          </a:p>
        </p:txBody>
      </p:sp>
      <p:sp>
        <p:nvSpPr>
          <p:cNvPr id="17" name="矩形 16"/>
          <p:cNvSpPr/>
          <p:nvPr/>
        </p:nvSpPr>
        <p:spPr>
          <a:xfrm>
            <a:off x="11455400" y="166370"/>
            <a:ext cx="5035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操作说明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-1270" y="1027430"/>
            <a:ext cx="12193270" cy="5942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397510" y="227330"/>
            <a:ext cx="5281930" cy="65786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zh-CN" altLang="en-US" sz="34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机构门户管理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5B6D2C4-CCFB-C4AC-6530-DAFECA07D0AF}"/>
              </a:ext>
            </a:extLst>
          </p:cNvPr>
          <p:cNvSpPr txBox="1"/>
          <p:nvPr/>
        </p:nvSpPr>
        <p:spPr>
          <a:xfrm>
            <a:off x="734967" y="2883051"/>
            <a:ext cx="302060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首页→门户管理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有以下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大模块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门户信息、展示管理</a:t>
            </a:r>
            <a:endParaRPr lang="en-US" altLang="zh-CN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内容管理、权限管理</a:t>
            </a:r>
            <a:endParaRPr lang="en-US" altLang="zh-CN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/>
          </a:p>
          <a:p>
            <a:endParaRPr lang="zh-CN" altLang="en-US" sz="20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9A1C556-6567-76D8-447F-B91D20308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5457" y="996786"/>
            <a:ext cx="6567405" cy="348804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B446482-C382-0D06-6648-1FE8F2E4C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262" y="4332514"/>
            <a:ext cx="7210343" cy="263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929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-1270" y="1027430"/>
            <a:ext cx="12193270" cy="5942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397510" y="227330"/>
            <a:ext cx="5281930" cy="65786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zh-CN" altLang="en-US" sz="34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机构门户管理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BF10B77-29D1-9D88-B6C3-9E8B67011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9441" y="1048696"/>
            <a:ext cx="6512560" cy="287739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5835EA15-3E8C-5D70-CABD-EAA24F6FDB88}"/>
              </a:ext>
            </a:extLst>
          </p:cNvPr>
          <p:cNvSpPr txBox="1"/>
          <p:nvPr/>
        </p:nvSpPr>
        <p:spPr>
          <a:xfrm>
            <a:off x="1531089" y="2371060"/>
            <a:ext cx="1562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展示管理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1BEA8ED-CB63-D31E-AF08-3FCB0D0C0A5A}"/>
              </a:ext>
            </a:extLst>
          </p:cNvPr>
          <p:cNvSpPr txBox="1"/>
          <p:nvPr/>
        </p:nvSpPr>
        <p:spPr>
          <a:xfrm>
            <a:off x="542261" y="3576190"/>
            <a:ext cx="4125432" cy="1578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 </a:t>
            </a:r>
            <a:r>
              <a:rPr lang="zh-CN" altLang="en-US" sz="2000" dirty="0"/>
              <a:t>对应机构门户首页的各展示栏目</a:t>
            </a:r>
            <a:endParaRPr lang="en-US" altLang="zh-CN" sz="2000" dirty="0"/>
          </a:p>
          <a:p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en-US" altLang="zh-CN" sz="2000" dirty="0"/>
              <a:t>1</a:t>
            </a:r>
            <a:r>
              <a:rPr lang="zh-CN" altLang="en-US" sz="2000" dirty="0"/>
              <a:t>、可自由进行栏目增删、顺序调整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en-US" altLang="zh-CN" sz="2000" dirty="0"/>
              <a:t>2</a:t>
            </a:r>
            <a:r>
              <a:rPr lang="zh-CN" altLang="en-US" sz="2000" dirty="0"/>
              <a:t>、装扮机构门户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10A06CC-99E0-F45E-1ACB-6BC7B82D9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440" y="3947356"/>
            <a:ext cx="6512561" cy="333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756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-1270" y="1027430"/>
            <a:ext cx="12193270" cy="5942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397510" y="227330"/>
            <a:ext cx="5281930" cy="65786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zh-CN" altLang="en-US" sz="34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机构门户管理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835EA15-3E8C-5D70-CABD-EAA24F6FDB88}"/>
              </a:ext>
            </a:extLst>
          </p:cNvPr>
          <p:cNvSpPr txBox="1"/>
          <p:nvPr/>
        </p:nvSpPr>
        <p:spPr>
          <a:xfrm>
            <a:off x="1531089" y="2371060"/>
            <a:ext cx="1562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内容管理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1BEA8ED-CB63-D31E-AF08-3FCB0D0C0A5A}"/>
              </a:ext>
            </a:extLst>
          </p:cNvPr>
          <p:cNvSpPr txBox="1"/>
          <p:nvPr/>
        </p:nvSpPr>
        <p:spPr>
          <a:xfrm>
            <a:off x="542260" y="3576190"/>
            <a:ext cx="4454283" cy="2040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 </a:t>
            </a:r>
            <a:r>
              <a:rPr lang="zh-CN" altLang="en-US" sz="2000" dirty="0"/>
              <a:t>对应机构门户首页的各展示栏目内容</a:t>
            </a:r>
            <a:endParaRPr lang="en-US" altLang="zh-CN" sz="2000" dirty="0"/>
          </a:p>
          <a:p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en-US" altLang="zh-CN" sz="2000" dirty="0"/>
              <a:t>1</a:t>
            </a:r>
            <a:r>
              <a:rPr lang="zh-CN" altLang="en-US" sz="2000" dirty="0"/>
              <a:t>、可发布新资讯内容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en-US" altLang="zh-CN" sz="2000" dirty="0"/>
              <a:t>2</a:t>
            </a:r>
            <a:r>
              <a:rPr lang="zh-CN" altLang="en-US" sz="2000" dirty="0"/>
              <a:t>、对机构成员投稿内容进行审核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en-US" altLang="zh-CN" sz="2000" dirty="0"/>
              <a:t>3</a:t>
            </a:r>
            <a:r>
              <a:rPr lang="zh-CN" altLang="en-US" sz="2000" dirty="0"/>
              <a:t>、投稿至上级平台（同</a:t>
            </a:r>
            <a:r>
              <a:rPr lang="en-US" altLang="zh-CN" sz="2000" dirty="0"/>
              <a:t>6.0</a:t>
            </a:r>
            <a:r>
              <a:rPr lang="zh-CN" altLang="en-US" sz="2000" dirty="0"/>
              <a:t>平台操作）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D609506-F2F6-9CF1-3289-7207711D1C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60"/>
          <a:stretch/>
        </p:blipFill>
        <p:spPr>
          <a:xfrm>
            <a:off x="5497032" y="1048697"/>
            <a:ext cx="6694967" cy="302493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48E2725-BCA0-DD32-DE80-21E6A6B367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749"/>
          <a:stretch/>
        </p:blipFill>
        <p:spPr>
          <a:xfrm>
            <a:off x="5490548" y="3909397"/>
            <a:ext cx="6694968" cy="302769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047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517640" y="1206935"/>
            <a:ext cx="3865766" cy="4785093"/>
            <a:chOff x="3055626" y="571743"/>
            <a:chExt cx="2497910" cy="3091944"/>
          </a:xfrm>
        </p:grpSpPr>
        <p:sp>
          <p:nvSpPr>
            <p:cNvPr id="2" name="矩形: 圆角 9"/>
            <p:cNvSpPr/>
            <p:nvPr/>
          </p:nvSpPr>
          <p:spPr>
            <a:xfrm rot="2700000" flipV="1">
              <a:off x="3768285" y="571743"/>
              <a:ext cx="1785251" cy="1785251"/>
            </a:xfrm>
            <a:prstGeom prst="roundRect">
              <a:avLst>
                <a:gd name="adj" fmla="val 29727"/>
              </a:avLst>
            </a:prstGeom>
            <a:noFill/>
            <a:ln>
              <a:solidFill>
                <a:srgbClr val="FCD4D4"/>
              </a:solidFill>
            </a:ln>
            <a:effectLst>
              <a:outerShdw blurRad="381000" sx="102000" sy="102000" algn="ctr" rotWithShape="0">
                <a:srgbClr val="E0EDFD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矩形: 圆角 10"/>
            <p:cNvSpPr/>
            <p:nvPr/>
          </p:nvSpPr>
          <p:spPr>
            <a:xfrm rot="2700000" flipV="1">
              <a:off x="3391961" y="1607901"/>
              <a:ext cx="893066" cy="893066"/>
            </a:xfrm>
            <a:prstGeom prst="roundRect">
              <a:avLst>
                <a:gd name="adj" fmla="val 29727"/>
              </a:avLst>
            </a:prstGeom>
            <a:noFill/>
            <a:ln>
              <a:solidFill>
                <a:srgbClr val="FCD4D4"/>
              </a:solidFill>
            </a:ln>
            <a:effectLst>
              <a:outerShdw blurRad="381000" sx="102000" sy="102000" algn="ctr" rotWithShape="0">
                <a:srgbClr val="E0EDFD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矩形: 圆角 11"/>
            <p:cNvSpPr/>
            <p:nvPr/>
          </p:nvSpPr>
          <p:spPr>
            <a:xfrm rot="2700000" flipV="1">
              <a:off x="3055626" y="1611656"/>
              <a:ext cx="494296" cy="494296"/>
            </a:xfrm>
            <a:prstGeom prst="roundRect">
              <a:avLst>
                <a:gd name="adj" fmla="val 29727"/>
              </a:avLst>
            </a:prstGeom>
            <a:noFill/>
            <a:ln>
              <a:solidFill>
                <a:srgbClr val="FCD4D4"/>
              </a:solidFill>
            </a:ln>
            <a:effectLst>
              <a:outerShdw blurRad="381000" sx="102000" sy="102000" algn="ctr" rotWithShape="0">
                <a:srgbClr val="E0EDFD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矩形: 圆角 12"/>
            <p:cNvSpPr/>
            <p:nvPr/>
          </p:nvSpPr>
          <p:spPr>
            <a:xfrm rot="2700000" flipV="1">
              <a:off x="3353577" y="2480617"/>
              <a:ext cx="969834" cy="969834"/>
            </a:xfrm>
            <a:prstGeom prst="roundRect">
              <a:avLst>
                <a:gd name="adj" fmla="val 29727"/>
              </a:avLst>
            </a:prstGeom>
            <a:noFill/>
            <a:ln>
              <a:solidFill>
                <a:srgbClr val="FCD4D4"/>
              </a:solidFill>
            </a:ln>
            <a:effectLst>
              <a:outerShdw blurRad="381000" sx="102000" sy="102000" algn="ctr" rotWithShape="0">
                <a:srgbClr val="E0EDFD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矩形: 圆角 13"/>
            <p:cNvSpPr/>
            <p:nvPr/>
          </p:nvSpPr>
          <p:spPr>
            <a:xfrm rot="2700000" flipV="1">
              <a:off x="3964262" y="3085318"/>
              <a:ext cx="578369" cy="578369"/>
            </a:xfrm>
            <a:prstGeom prst="roundRect">
              <a:avLst>
                <a:gd name="adj" fmla="val 29727"/>
              </a:avLst>
            </a:prstGeom>
            <a:noFill/>
            <a:ln>
              <a:solidFill>
                <a:srgbClr val="FCD4D4"/>
              </a:solidFill>
            </a:ln>
            <a:effectLst>
              <a:outerShdw blurRad="381000" sx="102000" sy="102000" algn="ctr" rotWithShape="0">
                <a:srgbClr val="E0EDFD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8" name="矩形: 圆角 2"/>
          <p:cNvSpPr/>
          <p:nvPr/>
        </p:nvSpPr>
        <p:spPr>
          <a:xfrm rot="2700000" flipV="1">
            <a:off x="10657840" y="-183887"/>
            <a:ext cx="2359660" cy="2411730"/>
          </a:xfrm>
          <a:prstGeom prst="roundRect">
            <a:avLst>
              <a:gd name="adj" fmla="val 29727"/>
            </a:avLst>
          </a:prstGeom>
          <a:solidFill>
            <a:srgbClr val="D73D4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43045" y="3147604"/>
            <a:ext cx="6320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如何使用账号登陆云平台？</a:t>
            </a:r>
          </a:p>
        </p:txBody>
      </p:sp>
      <p:sp>
        <p:nvSpPr>
          <p:cNvPr id="17" name="矩形 16"/>
          <p:cNvSpPr/>
          <p:nvPr/>
        </p:nvSpPr>
        <p:spPr>
          <a:xfrm>
            <a:off x="11455400" y="166370"/>
            <a:ext cx="5035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操作说明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-1270" y="1027430"/>
            <a:ext cx="12193270" cy="5942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397510" y="227330"/>
            <a:ext cx="5281930" cy="65786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zh-CN" altLang="en-US" sz="34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机构门户管理</a:t>
            </a:r>
            <a:r>
              <a:rPr lang="en-US" altLang="zh-CN" sz="34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—</a:t>
            </a:r>
            <a:r>
              <a:rPr lang="zh-CN" altLang="en-US" sz="34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投稿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DC534D5-B097-C6D3-8FCB-BDEAABF2F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01" y="1957897"/>
            <a:ext cx="9537727" cy="501186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BC213FB-9F5C-1B8C-2247-F0D58C90396A}"/>
              </a:ext>
            </a:extLst>
          </p:cNvPr>
          <p:cNvSpPr txBox="1"/>
          <p:nvPr/>
        </p:nvSpPr>
        <p:spPr>
          <a:xfrm>
            <a:off x="1754372" y="1332779"/>
            <a:ext cx="9707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选择要投稿的文章</a:t>
            </a:r>
            <a:r>
              <a:rPr lang="zh-CN" altLang="en-US" sz="2000" b="1" dirty="0"/>
              <a:t>→ </a:t>
            </a:r>
            <a:r>
              <a:rPr lang="zh-CN" altLang="en-US" sz="2000" dirty="0"/>
              <a:t>点击投稿</a:t>
            </a:r>
            <a:r>
              <a:rPr lang="zh-CN" altLang="en-US" sz="2000" b="1" dirty="0"/>
              <a:t>→ </a:t>
            </a:r>
            <a:r>
              <a:rPr lang="zh-CN" altLang="en-US" sz="2000" dirty="0"/>
              <a:t>选择对应栏目</a:t>
            </a:r>
            <a:r>
              <a:rPr lang="zh-CN" altLang="en-US" sz="2000" b="1" dirty="0"/>
              <a:t>→ </a:t>
            </a:r>
            <a:r>
              <a:rPr lang="zh-CN" altLang="en-US" sz="2000" dirty="0"/>
              <a:t>等待平台管理员审核通过即可</a:t>
            </a:r>
          </a:p>
        </p:txBody>
      </p:sp>
    </p:spTree>
    <p:extLst>
      <p:ext uri="{BB962C8B-B14F-4D97-AF65-F5344CB8AC3E}">
        <p14:creationId xmlns:p14="http://schemas.microsoft.com/office/powerpoint/2010/main" val="8345039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-1270" y="1027430"/>
            <a:ext cx="12193270" cy="5942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397510" y="227330"/>
            <a:ext cx="5281930" cy="65786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zh-CN" altLang="en-US" sz="34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机构门户管理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65E25C0-CAC6-94BA-D0BE-5F17695B61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44"/>
          <a:stretch/>
        </p:blipFill>
        <p:spPr>
          <a:xfrm>
            <a:off x="3384907" y="1839434"/>
            <a:ext cx="8807093" cy="397863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76976EA-36E8-E62E-ACEA-A7FD77D87EDC}"/>
              </a:ext>
            </a:extLst>
          </p:cNvPr>
          <p:cNvSpPr txBox="1"/>
          <p:nvPr/>
        </p:nvSpPr>
        <p:spPr>
          <a:xfrm>
            <a:off x="1105787" y="2621946"/>
            <a:ext cx="1562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权限管理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F9168EE-C2F7-B2E4-9987-42B3DDCF464D}"/>
              </a:ext>
            </a:extLst>
          </p:cNvPr>
          <p:cNvSpPr txBox="1"/>
          <p:nvPr/>
        </p:nvSpPr>
        <p:spPr>
          <a:xfrm>
            <a:off x="152400" y="3735306"/>
            <a:ext cx="3133060" cy="962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/>
              <a:t>1</a:t>
            </a:r>
            <a:r>
              <a:rPr lang="zh-CN" altLang="en-US" sz="2000" dirty="0"/>
              <a:t>、设置门户管理的管理员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en-US" altLang="zh-CN" sz="2000" dirty="0"/>
              <a:t>2</a:t>
            </a:r>
            <a:r>
              <a:rPr lang="zh-CN" altLang="en-US" sz="2000" dirty="0"/>
              <a:t>、赋予不同管理员权限</a:t>
            </a:r>
          </a:p>
        </p:txBody>
      </p:sp>
    </p:spTree>
    <p:extLst>
      <p:ext uri="{BB962C8B-B14F-4D97-AF65-F5344CB8AC3E}">
        <p14:creationId xmlns:p14="http://schemas.microsoft.com/office/powerpoint/2010/main" val="3467195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73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780597" y="2613212"/>
            <a:ext cx="2630805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谢谢！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-1270" y="1027430"/>
            <a:ext cx="12193270" cy="5942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397510" y="227330"/>
            <a:ext cx="5281930" cy="65786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zh-CN" altLang="en-US" sz="34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登录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74AF1CC-8C92-DB64-DFE6-6A3D740F68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67"/>
          <a:stretch/>
        </p:blipFill>
        <p:spPr>
          <a:xfrm>
            <a:off x="2976548" y="1872351"/>
            <a:ext cx="9215452" cy="437605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1409969F-1809-2F4D-6564-9D65626DE27C}"/>
              </a:ext>
            </a:extLst>
          </p:cNvPr>
          <p:cNvSpPr txBox="1"/>
          <p:nvPr/>
        </p:nvSpPr>
        <p:spPr>
          <a:xfrm>
            <a:off x="174172" y="2939144"/>
            <a:ext cx="267788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+mn-ea"/>
              </a:rPr>
              <a:t>一、登录网址</a:t>
            </a:r>
            <a:r>
              <a:rPr lang="en-US" altLang="zh-CN" sz="2000" dirty="0">
                <a:solidFill>
                  <a:srgbClr val="FF0000"/>
                </a:solidFill>
                <a:latin typeface="+mn-ea"/>
              </a:rPr>
              <a:t>shihe.tianyuyun.com</a:t>
            </a:r>
            <a:endParaRPr lang="en-US" altLang="zh-CN" sz="2400" dirty="0">
              <a:solidFill>
                <a:srgbClr val="FF0000"/>
              </a:solidFill>
              <a:latin typeface="+mn-ea"/>
            </a:endParaRPr>
          </a:p>
          <a:p>
            <a:endParaRPr lang="en-US" altLang="zh-CN" sz="2400" dirty="0">
              <a:latin typeface="+mn-ea"/>
            </a:endParaRPr>
          </a:p>
          <a:p>
            <a:r>
              <a:rPr lang="zh-CN" altLang="en-US" sz="2400" dirty="0">
                <a:latin typeface="+mn-ea"/>
              </a:rPr>
              <a:t>二、登录方式</a:t>
            </a:r>
            <a:endParaRPr lang="en-US" altLang="zh-CN" sz="2400" dirty="0">
              <a:latin typeface="+mn-ea"/>
            </a:endParaRPr>
          </a:p>
          <a:p>
            <a:r>
              <a:rPr lang="en-US" altLang="zh-CN" sz="2400" dirty="0">
                <a:latin typeface="+mn-ea"/>
              </a:rPr>
              <a:t>1</a:t>
            </a:r>
            <a:r>
              <a:rPr lang="zh-CN" altLang="en-US" sz="2400" dirty="0">
                <a:latin typeface="+mn-ea"/>
              </a:rPr>
              <a:t>、人人通空间</a:t>
            </a:r>
            <a:r>
              <a:rPr lang="en-US" altLang="zh-CN" sz="2400" dirty="0">
                <a:latin typeface="+mn-ea"/>
              </a:rPr>
              <a:t>APP</a:t>
            </a:r>
            <a:r>
              <a:rPr lang="zh-CN" altLang="en-US" sz="2400" dirty="0">
                <a:latin typeface="+mn-ea"/>
              </a:rPr>
              <a:t>扫码登录</a:t>
            </a:r>
            <a:endParaRPr lang="en-US" altLang="zh-CN" sz="2400" dirty="0">
              <a:latin typeface="+mn-ea"/>
            </a:endParaRPr>
          </a:p>
          <a:p>
            <a:r>
              <a:rPr lang="en-US" altLang="zh-CN" sz="2400" dirty="0">
                <a:latin typeface="+mn-ea"/>
              </a:rPr>
              <a:t>2</a:t>
            </a:r>
            <a:r>
              <a:rPr lang="zh-CN" altLang="en-US" sz="2400" dirty="0">
                <a:latin typeface="+mn-ea"/>
              </a:rPr>
              <a:t>、账号密码登录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-1270" y="1027430"/>
            <a:ext cx="12193270" cy="5942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397510" y="227330"/>
            <a:ext cx="5281930" cy="65786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zh-CN" altLang="en-US" sz="34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登录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C183EE2-FCAC-6F2A-2FAF-30A8C6229925}"/>
              </a:ext>
            </a:extLst>
          </p:cNvPr>
          <p:cNvSpPr txBox="1"/>
          <p:nvPr/>
        </p:nvSpPr>
        <p:spPr>
          <a:xfrm>
            <a:off x="248443" y="3429000"/>
            <a:ext cx="2677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三、右上角→设置→机构管理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2E90788-D237-FF31-0B7E-8B08FFC0C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695" y="1646369"/>
            <a:ext cx="8913219" cy="43625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-1270" y="1005658"/>
            <a:ext cx="12193270" cy="5942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397510" y="227330"/>
            <a:ext cx="5281930" cy="65786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zh-CN" altLang="en-US" sz="34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登录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BB5C26A-2A38-0A01-80F8-4702671F36F7}"/>
              </a:ext>
            </a:extLst>
          </p:cNvPr>
          <p:cNvSpPr txBox="1"/>
          <p:nvPr/>
        </p:nvSpPr>
        <p:spPr>
          <a:xfrm>
            <a:off x="54428" y="3553359"/>
            <a:ext cx="2677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+mn-ea"/>
              </a:rPr>
              <a:t>四、输入验证码</a:t>
            </a:r>
            <a:endParaRPr lang="zh-CN" altLang="en-US" sz="24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3984D31-86F9-73AE-A398-18C5540CB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314" y="1899028"/>
            <a:ext cx="9459686" cy="405781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-1270" y="1027430"/>
            <a:ext cx="12193270" cy="5942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397510" y="227330"/>
            <a:ext cx="5281930" cy="65786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zh-CN" altLang="en-US" sz="34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登录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16749" y="3694314"/>
            <a:ext cx="3203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微软雅黑" panose="020B0503020204020204" pitchFamily="34" charset="-122"/>
              </a:rPr>
              <a:t>五、后台首页界面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C97100A-0EB1-D20A-5EE6-61B74637C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0914" y="1736070"/>
            <a:ext cx="9231086" cy="437574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517640" y="1206935"/>
            <a:ext cx="3865766" cy="4785093"/>
            <a:chOff x="3055626" y="571743"/>
            <a:chExt cx="2497910" cy="3091944"/>
          </a:xfrm>
        </p:grpSpPr>
        <p:sp>
          <p:nvSpPr>
            <p:cNvPr id="2" name="矩形: 圆角 9"/>
            <p:cNvSpPr/>
            <p:nvPr/>
          </p:nvSpPr>
          <p:spPr>
            <a:xfrm rot="2700000" flipV="1">
              <a:off x="3768285" y="571743"/>
              <a:ext cx="1785251" cy="1785251"/>
            </a:xfrm>
            <a:prstGeom prst="roundRect">
              <a:avLst>
                <a:gd name="adj" fmla="val 29727"/>
              </a:avLst>
            </a:prstGeom>
            <a:noFill/>
            <a:ln>
              <a:solidFill>
                <a:srgbClr val="FCD4D4"/>
              </a:solidFill>
            </a:ln>
            <a:effectLst>
              <a:outerShdw blurRad="381000" sx="102000" sy="102000" algn="ctr" rotWithShape="0">
                <a:srgbClr val="E0EDFD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矩形: 圆角 10"/>
            <p:cNvSpPr/>
            <p:nvPr/>
          </p:nvSpPr>
          <p:spPr>
            <a:xfrm rot="2700000" flipV="1">
              <a:off x="3391961" y="1607901"/>
              <a:ext cx="893066" cy="893066"/>
            </a:xfrm>
            <a:prstGeom prst="roundRect">
              <a:avLst>
                <a:gd name="adj" fmla="val 29727"/>
              </a:avLst>
            </a:prstGeom>
            <a:noFill/>
            <a:ln>
              <a:solidFill>
                <a:srgbClr val="FCD4D4"/>
              </a:solidFill>
            </a:ln>
            <a:effectLst>
              <a:outerShdw blurRad="381000" sx="102000" sy="102000" algn="ctr" rotWithShape="0">
                <a:srgbClr val="E0EDFD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矩形: 圆角 11"/>
            <p:cNvSpPr/>
            <p:nvPr/>
          </p:nvSpPr>
          <p:spPr>
            <a:xfrm rot="2700000" flipV="1">
              <a:off x="3055626" y="1611656"/>
              <a:ext cx="494296" cy="494296"/>
            </a:xfrm>
            <a:prstGeom prst="roundRect">
              <a:avLst>
                <a:gd name="adj" fmla="val 29727"/>
              </a:avLst>
            </a:prstGeom>
            <a:noFill/>
            <a:ln>
              <a:solidFill>
                <a:srgbClr val="FCD4D4"/>
              </a:solidFill>
            </a:ln>
            <a:effectLst>
              <a:outerShdw blurRad="381000" sx="102000" sy="102000" algn="ctr" rotWithShape="0">
                <a:srgbClr val="E0EDFD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矩形: 圆角 12"/>
            <p:cNvSpPr/>
            <p:nvPr/>
          </p:nvSpPr>
          <p:spPr>
            <a:xfrm rot="2700000" flipV="1">
              <a:off x="3353577" y="2480617"/>
              <a:ext cx="969834" cy="969834"/>
            </a:xfrm>
            <a:prstGeom prst="roundRect">
              <a:avLst>
                <a:gd name="adj" fmla="val 29727"/>
              </a:avLst>
            </a:prstGeom>
            <a:noFill/>
            <a:ln>
              <a:solidFill>
                <a:srgbClr val="FCD4D4"/>
              </a:solidFill>
            </a:ln>
            <a:effectLst>
              <a:outerShdw blurRad="381000" sx="102000" sy="102000" algn="ctr" rotWithShape="0">
                <a:srgbClr val="E0EDFD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矩形: 圆角 13"/>
            <p:cNvSpPr/>
            <p:nvPr/>
          </p:nvSpPr>
          <p:spPr>
            <a:xfrm rot="2700000" flipV="1">
              <a:off x="3964262" y="3085318"/>
              <a:ext cx="578369" cy="578369"/>
            </a:xfrm>
            <a:prstGeom prst="roundRect">
              <a:avLst>
                <a:gd name="adj" fmla="val 29727"/>
              </a:avLst>
            </a:prstGeom>
            <a:noFill/>
            <a:ln>
              <a:solidFill>
                <a:srgbClr val="FCD4D4"/>
              </a:solidFill>
            </a:ln>
            <a:effectLst>
              <a:outerShdw blurRad="381000" sx="102000" sy="102000" algn="ctr" rotWithShape="0">
                <a:srgbClr val="E0EDFD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8" name="矩形: 圆角 2"/>
          <p:cNvSpPr/>
          <p:nvPr/>
        </p:nvSpPr>
        <p:spPr>
          <a:xfrm rot="2700000" flipV="1">
            <a:off x="10657840" y="-183887"/>
            <a:ext cx="2359660" cy="2411730"/>
          </a:xfrm>
          <a:prstGeom prst="roundRect">
            <a:avLst>
              <a:gd name="adj" fmla="val 29727"/>
            </a:avLst>
          </a:prstGeom>
          <a:solidFill>
            <a:srgbClr val="D73D4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43045" y="3147604"/>
            <a:ext cx="6320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如何完善机构成员基础信息？</a:t>
            </a:r>
          </a:p>
        </p:txBody>
      </p:sp>
      <p:sp>
        <p:nvSpPr>
          <p:cNvPr id="17" name="矩形 16"/>
          <p:cNvSpPr/>
          <p:nvPr/>
        </p:nvSpPr>
        <p:spPr>
          <a:xfrm>
            <a:off x="11455400" y="166370"/>
            <a:ext cx="5035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操作说明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-1270" y="1016544"/>
            <a:ext cx="12193270" cy="5942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397510" y="227330"/>
            <a:ext cx="5281930" cy="65786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zh-CN" altLang="en-US" sz="34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添加机构成员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222BCC1-4FF0-E0CB-1369-FBA3F8717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601" y="1905000"/>
            <a:ext cx="8795399" cy="457546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C4AEAF1C-9476-7892-AC2C-E456385510F7}"/>
              </a:ext>
            </a:extLst>
          </p:cNvPr>
          <p:cNvSpPr txBox="1"/>
          <p:nvPr/>
        </p:nvSpPr>
        <p:spPr>
          <a:xfrm>
            <a:off x="127591" y="3423684"/>
            <a:ext cx="32690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依次点击通讯录→成员管理</a:t>
            </a:r>
            <a:endParaRPr lang="en-US" altLang="zh-CN" sz="2000" dirty="0"/>
          </a:p>
          <a:p>
            <a:endParaRPr lang="en-US" altLang="zh-CN" sz="2000" dirty="0"/>
          </a:p>
          <a:p>
            <a:r>
              <a:rPr lang="zh-CN" altLang="en-US" sz="2000" dirty="0"/>
              <a:t>可单个或批量添加成员</a:t>
            </a:r>
          </a:p>
        </p:txBody>
      </p:sp>
    </p:spTree>
    <p:extLst>
      <p:ext uri="{BB962C8B-B14F-4D97-AF65-F5344CB8AC3E}">
        <p14:creationId xmlns:p14="http://schemas.microsoft.com/office/powerpoint/2010/main" val="463218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-1270" y="1016544"/>
            <a:ext cx="12193270" cy="5942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397510" y="227330"/>
            <a:ext cx="5281930" cy="65786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zh-CN" altLang="en-US" sz="34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机构成员管理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4AEAF1C-9476-7892-AC2C-E456385510F7}"/>
              </a:ext>
            </a:extLst>
          </p:cNvPr>
          <p:cNvSpPr txBox="1"/>
          <p:nvPr/>
        </p:nvSpPr>
        <p:spPr>
          <a:xfrm>
            <a:off x="318977" y="2794468"/>
            <a:ext cx="39021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可对机构成员进行如下操作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、导入、导出、移除</a:t>
            </a:r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、调整部门</a:t>
            </a:r>
            <a:endParaRPr lang="en-US" altLang="zh-CN" sz="2400" dirty="0"/>
          </a:p>
          <a:p>
            <a:r>
              <a:rPr lang="en-US" altLang="zh-CN" sz="2400" dirty="0"/>
              <a:t>3</a:t>
            </a:r>
            <a:r>
              <a:rPr lang="zh-CN" altLang="en-US" sz="2400" dirty="0"/>
              <a:t>、成员加入审核</a:t>
            </a:r>
            <a:endParaRPr lang="en-US" altLang="zh-CN" sz="2400" dirty="0"/>
          </a:p>
          <a:p>
            <a:r>
              <a:rPr lang="en-US" altLang="zh-CN" sz="2400" dirty="0"/>
              <a:t>4</a:t>
            </a:r>
            <a:r>
              <a:rPr lang="zh-CN" altLang="en-US" sz="2400" dirty="0"/>
              <a:t>、重置密码</a:t>
            </a:r>
            <a:endParaRPr lang="en-US" altLang="zh-CN" sz="2400" dirty="0"/>
          </a:p>
          <a:p>
            <a:r>
              <a:rPr lang="en-US" altLang="zh-CN" sz="2400" dirty="0"/>
              <a:t>5</a:t>
            </a:r>
            <a:r>
              <a:rPr lang="zh-CN" altLang="en-US" sz="2400" dirty="0"/>
              <a:t>、锁定账号</a:t>
            </a:r>
            <a:endParaRPr lang="en-US" altLang="zh-CN" sz="2400" dirty="0"/>
          </a:p>
          <a:p>
            <a:endParaRPr lang="zh-CN" altLang="en-US" sz="24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AB408E3-D309-A9F2-DEC8-34935BC65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208" y="1967023"/>
            <a:ext cx="7878792" cy="425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9905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rgbClr val="D73E4A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1537</TotalTime>
  <Words>400</Words>
  <Application>Microsoft Office PowerPoint</Application>
  <PresentationFormat>宽屏</PresentationFormat>
  <Paragraphs>86</Paragraphs>
  <Slides>22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等线</vt:lpstr>
      <vt:lpstr>等线 Light</vt:lpstr>
      <vt:lpstr>华文行楷</vt:lpstr>
      <vt:lpstr>宋体</vt:lpstr>
      <vt:lpstr>微软雅黑</vt:lpstr>
      <vt:lpstr>Arial</vt:lpstr>
      <vt:lpstr>Calibri</vt:lpstr>
      <vt:lpstr>Calibri Light</vt:lpstr>
      <vt:lpstr>Office 主题​​</vt:lpstr>
      <vt:lpstr>Office 主题</vt:lpstr>
      <vt:lpstr>PowerPoint 演示文稿</vt:lpstr>
      <vt:lpstr>PowerPoint 演示文稿</vt:lpstr>
      <vt:lpstr>登录</vt:lpstr>
      <vt:lpstr>登录</vt:lpstr>
      <vt:lpstr>登录</vt:lpstr>
      <vt:lpstr>登录</vt:lpstr>
      <vt:lpstr>PowerPoint 演示文稿</vt:lpstr>
      <vt:lpstr>添加机构成员</vt:lpstr>
      <vt:lpstr>机构成员管理</vt:lpstr>
      <vt:lpstr>PowerPoint 演示文稿</vt:lpstr>
      <vt:lpstr>设置默认密码</vt:lpstr>
      <vt:lpstr>重置密码</vt:lpstr>
      <vt:lpstr>PowerPoint 演示文稿</vt:lpstr>
      <vt:lpstr>管理权限分配</vt:lpstr>
      <vt:lpstr>管理权限分配</vt:lpstr>
      <vt:lpstr>PowerPoint 演示文稿</vt:lpstr>
      <vt:lpstr>机构门户管理</vt:lpstr>
      <vt:lpstr>机构门户管理</vt:lpstr>
      <vt:lpstr>机构门户管理</vt:lpstr>
      <vt:lpstr>机构门户管理—投稿</vt:lpstr>
      <vt:lpstr>机构门户管理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周 德栋</dc:creator>
  <cp:lastModifiedBy>li qi</cp:lastModifiedBy>
  <cp:revision>86</cp:revision>
  <dcterms:created xsi:type="dcterms:W3CDTF">2020-08-14T03:34:00Z</dcterms:created>
  <dcterms:modified xsi:type="dcterms:W3CDTF">2022-08-25T06:49:08Z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2052-11.1.0.10578</vt:lpwstr>
  </property>
  <property fmtid="{D5CDD505-2E9C-101B-9397-08002B2CF9AE}" pid="3" name="ICV">
    <vt:lpwstr>AAC29AA1A6534AE58F0471ECEEA67C1E</vt:lpwstr>
  </property>
</Properties>
</file>